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47" r:id="rId28"/>
    <p:sldId id="533" r:id="rId29"/>
    <p:sldId id="534" r:id="rId30"/>
    <p:sldId id="535" r:id="rId31"/>
    <p:sldId id="536" r:id="rId32"/>
    <p:sldId id="493" r:id="rId33"/>
    <p:sldId id="512" r:id="rId34"/>
    <p:sldId id="274" r:id="rId35"/>
    <p:sldId id="283" r:id="rId36"/>
    <p:sldId id="459" r:id="rId37"/>
    <p:sldId id="481" r:id="rId38"/>
    <p:sldId id="482" r:id="rId39"/>
    <p:sldId id="513" r:id="rId40"/>
    <p:sldId id="514" r:id="rId41"/>
    <p:sldId id="515" r:id="rId42"/>
    <p:sldId id="516" r:id="rId43"/>
    <p:sldId id="487" r:id="rId44"/>
    <p:sldId id="489" r:id="rId45"/>
    <p:sldId id="488" r:id="rId46"/>
    <p:sldId id="490" r:id="rId47"/>
    <p:sldId id="496" r:id="rId48"/>
    <p:sldId id="530" r:id="rId49"/>
    <p:sldId id="498" r:id="rId50"/>
    <p:sldId id="520" r:id="rId51"/>
    <p:sldId id="522" r:id="rId52"/>
    <p:sldId id="537" r:id="rId53"/>
    <p:sldId id="524" r:id="rId54"/>
    <p:sldId id="527" r:id="rId55"/>
    <p:sldId id="501" r:id="rId56"/>
    <p:sldId id="525" r:id="rId57"/>
    <p:sldId id="502" r:id="rId58"/>
    <p:sldId id="505" r:id="rId59"/>
    <p:sldId id="497" r:id="rId60"/>
    <p:sldId id="504" r:id="rId61"/>
    <p:sldId id="503" r:id="rId62"/>
    <p:sldId id="275" r:id="rId63"/>
    <p:sldId id="531" r:id="rId64"/>
    <p:sldId id="511" r:id="rId65"/>
    <p:sldId id="276" r:id="rId66"/>
    <p:sldId id="277" r:id="rId67"/>
    <p:sldId id="538" r:id="rId68"/>
    <p:sldId id="544" r:id="rId69"/>
    <p:sldId id="540" r:id="rId70"/>
    <p:sldId id="539" r:id="rId71"/>
    <p:sldId id="541" r:id="rId72"/>
    <p:sldId id="548" r:id="rId73"/>
    <p:sldId id="352" r:id="rId74"/>
    <p:sldId id="28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1918"/>
  </p:normalViewPr>
  <p:slideViewPr>
    <p:cSldViewPr snapToGrid="0">
      <p:cViewPr varScale="1">
        <p:scale>
          <a:sx n="103" d="100"/>
          <a:sy n="103" d="100"/>
        </p:scale>
        <p:origin x="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1/7/26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27</a:t>
            </a:fld>
            <a:endParaRPr lang="en-US"/>
          </a:p>
        </p:txBody>
      </p:sp>
    </p:spTree>
    <p:extLst>
      <p:ext uri="{BB962C8B-B14F-4D97-AF65-F5344CB8AC3E}">
        <p14:creationId xmlns:p14="http://schemas.microsoft.com/office/powerpoint/2010/main" val="3401585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42</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57</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5631A-7482-B4FD-7CA1-1C3F52302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9A447-1B0A-BB0B-EA4D-8773EEA11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58E805-B34C-31F8-1974-97096E5D2A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5AF364-1364-786D-0FE1-FDC41023AF0E}"/>
              </a:ext>
            </a:extLst>
          </p:cNvPr>
          <p:cNvSpPr>
            <a:spLocks noGrp="1"/>
          </p:cNvSpPr>
          <p:nvPr>
            <p:ph type="sldNum" sz="quarter" idx="5"/>
          </p:nvPr>
        </p:nvSpPr>
        <p:spPr/>
        <p:txBody>
          <a:bodyPr/>
          <a:lstStyle/>
          <a:p>
            <a:fld id="{E556CA6E-FF8B-CA4B-9680-EA2F986E67B7}" type="slidenum">
              <a:rPr lang="en-US" smtClean="0"/>
              <a:t>72</a:t>
            </a:fld>
            <a:endParaRPr lang="en-US"/>
          </a:p>
        </p:txBody>
      </p:sp>
    </p:spTree>
    <p:extLst>
      <p:ext uri="{BB962C8B-B14F-4D97-AF65-F5344CB8AC3E}">
        <p14:creationId xmlns:p14="http://schemas.microsoft.com/office/powerpoint/2010/main" val="53879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1/7/26</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1/7/26</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1/7/26</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1/7/26</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1/7/26</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1/7/26</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1/7/26</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1/7/26</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1/7/26</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1/7/26</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1/7/26</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1/7/26</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cstate="print">
            <a:extLst>
              <a:ext uri="{28A0092B-C50C-407E-A947-70E740481C1C}">
                <a14:useLocalDpi xmlns:a14="http://schemas.microsoft.com/office/drawing/2010/main"/>
              </a:ext>
            </a:extLst>
          </a:blip>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3" cstate="print">
            <a:extLst>
              <a:ext uri="{28A0092B-C50C-407E-A947-70E740481C1C}">
                <a14:useLocalDpi xmlns:a14="http://schemas.microsoft.com/office/drawing/2010/main"/>
              </a:ext>
            </a:extLst>
          </a:blip>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4" cstate="print">
            <a:extLst>
              <a:ext uri="{28A0092B-C50C-407E-A947-70E740481C1C}">
                <a14:useLocalDpi xmlns:a14="http://schemas.microsoft.com/office/drawing/2010/main"/>
              </a:ext>
            </a:extLst>
          </a:blip>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5" cstate="print">
            <a:extLst>
              <a:ext uri="{28A0092B-C50C-407E-A947-70E740481C1C}">
                <a14:useLocalDpi xmlns:a14="http://schemas.microsoft.com/office/drawing/2010/main"/>
              </a:ext>
            </a:extLst>
          </a:blip>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a:p>
            <a:pPr algn="l"/>
            <a:endParaRPr lang="en-US" sz="2000" dirty="0">
              <a:solidFill>
                <a:schemeClr val="bg1"/>
              </a:solidFill>
            </a:endParaRPr>
          </a:p>
        </p:txBody>
      </p:sp>
    </p:spTree>
    <p:extLst>
      <p:ext uri="{BB962C8B-B14F-4D97-AF65-F5344CB8AC3E}">
        <p14:creationId xmlns:p14="http://schemas.microsoft.com/office/powerpoint/2010/main" val="1223599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normAutofit fontScale="92500" lnSpcReduction="10000"/>
          </a:bodyPr>
          <a:lstStyle/>
          <a:p>
            <a:r>
              <a:rPr lang="en-US" dirty="0"/>
              <a:t>A blend of two names to avoid confusion with the actual MOS6502.  And they both have registers named "X"</a:t>
            </a:r>
          </a:p>
          <a:p>
            <a:endParaRPr lang="en-US" dirty="0"/>
          </a:p>
          <a:p>
            <a:r>
              <a:rPr lang="en-US" dirty="0"/>
              <a:t>AI: Please compare the Z80 and 6502 in terms of historical impact</a:t>
            </a:r>
          </a:p>
        </p:txBody>
      </p:sp>
    </p:spTree>
    <p:extLst>
      <p:ext uri="{BB962C8B-B14F-4D97-AF65-F5344CB8AC3E}">
        <p14:creationId xmlns:p14="http://schemas.microsoft.com/office/powerpoint/2010/main" val="149996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a:p>
            <a:endParaRPr lang="en-US" sz="2400" dirty="0"/>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cstate="print">
            <a:extLst>
              <a:ext uri="{28A0092B-C50C-407E-A947-70E740481C1C}">
                <a14:useLocalDpi xmlns:a14="http://schemas.microsoft.com/office/drawing/2010/main"/>
              </a:ext>
            </a:extLst>
          </a:blip>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cstate="print">
            <a:extLst>
              <a:ext uri="{28A0092B-C50C-407E-A947-70E740481C1C}">
                <a14:useLocalDpi xmlns:a14="http://schemas.microsoft.com/office/drawing/2010/main"/>
              </a:ext>
            </a:extLst>
          </a:blip>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cstate="print">
            <a:extLst>
              <a:ext uri="{28A0092B-C50C-407E-A947-70E740481C1C}">
                <a14:useLocalDpi xmlns:a14="http://schemas.microsoft.com/office/drawing/2010/main"/>
              </a:ext>
            </a:extLst>
          </a:blip>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10101001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dirty="0"/>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3422972907"/>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dirty="0"/>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5" name="Rectangle 4">
            <a:extLst>
              <a:ext uri="{FF2B5EF4-FFF2-40B4-BE49-F238E27FC236}">
                <a16:creationId xmlns:a16="http://schemas.microsoft.com/office/drawing/2014/main" id="{5587ADCA-753E-2831-742D-6B0713B899D9}"/>
              </a:ext>
            </a:extLst>
          </p:cNvPr>
          <p:cNvSpPr/>
          <p:nvPr/>
        </p:nvSpPr>
        <p:spPr>
          <a:xfrm>
            <a:off x="7709867" y="84640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Rectangle 5">
            <a:extLst>
              <a:ext uri="{FF2B5EF4-FFF2-40B4-BE49-F238E27FC236}">
                <a16:creationId xmlns:a16="http://schemas.microsoft.com/office/drawing/2014/main" id="{8F8A6A54-9B45-0AEA-8C34-750812E3045C}"/>
              </a:ext>
            </a:extLst>
          </p:cNvPr>
          <p:cNvSpPr/>
          <p:nvPr/>
        </p:nvSpPr>
        <p:spPr>
          <a:xfrm>
            <a:off x="7709865" y="139629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7" name="Rectangle 6">
            <a:extLst>
              <a:ext uri="{FF2B5EF4-FFF2-40B4-BE49-F238E27FC236}">
                <a16:creationId xmlns:a16="http://schemas.microsoft.com/office/drawing/2014/main" id="{03311E1E-E702-3E9B-CFD8-2848B6BB538D}"/>
              </a:ext>
            </a:extLst>
          </p:cNvPr>
          <p:cNvSpPr/>
          <p:nvPr/>
        </p:nvSpPr>
        <p:spPr>
          <a:xfrm>
            <a:off x="7738492" y="197580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8" name="Rectangle 7">
            <a:extLst>
              <a:ext uri="{FF2B5EF4-FFF2-40B4-BE49-F238E27FC236}">
                <a16:creationId xmlns:a16="http://schemas.microsoft.com/office/drawing/2014/main" id="{3065582C-E821-7563-D864-09DD807DB7EA}"/>
              </a:ext>
            </a:extLst>
          </p:cNvPr>
          <p:cNvSpPr/>
          <p:nvPr/>
        </p:nvSpPr>
        <p:spPr>
          <a:xfrm>
            <a:off x="7738491" y="252569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9" name="Rectangle 8">
            <a:extLst>
              <a:ext uri="{FF2B5EF4-FFF2-40B4-BE49-F238E27FC236}">
                <a16:creationId xmlns:a16="http://schemas.microsoft.com/office/drawing/2014/main" id="{2014C994-55C9-5D68-C1AE-663488B9CB15}"/>
              </a:ext>
            </a:extLst>
          </p:cNvPr>
          <p:cNvSpPr/>
          <p:nvPr/>
        </p:nvSpPr>
        <p:spPr>
          <a:xfrm>
            <a:off x="7720300" y="314054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0" name="Rectangle 9">
            <a:extLst>
              <a:ext uri="{FF2B5EF4-FFF2-40B4-BE49-F238E27FC236}">
                <a16:creationId xmlns:a16="http://schemas.microsoft.com/office/drawing/2014/main" id="{5BAFEF8E-E599-B331-0CDA-DF2679F42D24}"/>
              </a:ext>
            </a:extLst>
          </p:cNvPr>
          <p:cNvSpPr/>
          <p:nvPr/>
        </p:nvSpPr>
        <p:spPr>
          <a:xfrm>
            <a:off x="7720298" y="369043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11" name="Rectangle 10">
            <a:extLst>
              <a:ext uri="{FF2B5EF4-FFF2-40B4-BE49-F238E27FC236}">
                <a16:creationId xmlns:a16="http://schemas.microsoft.com/office/drawing/2014/main" id="{6574844C-03C9-DEB4-5082-94BBB1E41005}"/>
              </a:ext>
            </a:extLst>
          </p:cNvPr>
          <p:cNvSpPr/>
          <p:nvPr/>
        </p:nvSpPr>
        <p:spPr>
          <a:xfrm>
            <a:off x="7748926" y="426994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12" name="Rectangle 11">
            <a:extLst>
              <a:ext uri="{FF2B5EF4-FFF2-40B4-BE49-F238E27FC236}">
                <a16:creationId xmlns:a16="http://schemas.microsoft.com/office/drawing/2014/main" id="{B2AA82E1-577F-98C9-9434-76B4BBFA58EF}"/>
              </a:ext>
            </a:extLst>
          </p:cNvPr>
          <p:cNvSpPr/>
          <p:nvPr/>
        </p:nvSpPr>
        <p:spPr>
          <a:xfrm>
            <a:off x="7748924" y="481983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13" name="Rectangle 12">
            <a:extLst>
              <a:ext uri="{FF2B5EF4-FFF2-40B4-BE49-F238E27FC236}">
                <a16:creationId xmlns:a16="http://schemas.microsoft.com/office/drawing/2014/main" id="{ECB7A3AD-1617-46C6-9841-15CF9928A05F}"/>
              </a:ext>
            </a:extLst>
          </p:cNvPr>
          <p:cNvSpPr/>
          <p:nvPr/>
        </p:nvSpPr>
        <p:spPr>
          <a:xfrm>
            <a:off x="7759357" y="535411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Tree>
    <p:extLst>
      <p:ext uri="{BB962C8B-B14F-4D97-AF65-F5344CB8AC3E}">
        <p14:creationId xmlns:p14="http://schemas.microsoft.com/office/powerpoint/2010/main" val="1442151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1717789855"/>
              </p:ext>
            </p:extLst>
          </p:nvPr>
        </p:nvGraphicFramePr>
        <p:xfrm>
          <a:off x="1208809" y="1109604"/>
          <a:ext cx="9774382" cy="473023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sz="1800" dirty="0"/>
                        <a:t>INX</a:t>
                      </a:r>
                    </a:p>
                  </a:txBody>
                  <a:tcPr anchor="ctr"/>
                </a:tc>
                <a:tc>
                  <a:txBody>
                    <a:bodyPr/>
                    <a:lstStyle/>
                    <a:p>
                      <a:r>
                        <a:rPr lang="en-US" sz="1800" dirty="0"/>
                        <a:t>11101000</a:t>
                      </a:r>
                    </a:p>
                  </a:txBody>
                  <a:tcPr anchor="ctr"/>
                </a:tc>
                <a:tc>
                  <a:txBody>
                    <a:bodyPr/>
                    <a:lstStyle/>
                    <a:p>
                      <a:r>
                        <a:rPr lang="en-US" sz="1800" dirty="0"/>
                        <a:t>Increment X register by 1</a:t>
                      </a:r>
                    </a:p>
                  </a:txBody>
                  <a:tcPr anchor="ctr"/>
                </a:tc>
                <a:extLst>
                  <a:ext uri="{0D108BD9-81ED-4DB2-BD59-A6C34878D82A}">
                    <a16:rowId xmlns:a16="http://schemas.microsoft.com/office/drawing/2014/main" val="2800919992"/>
                  </a:ext>
                </a:extLst>
              </a:tr>
              <a:tr h="0">
                <a:tc>
                  <a:txBody>
                    <a:bodyPr/>
                    <a:lstStyle/>
                    <a:p>
                      <a:r>
                        <a:rPr lang="en-US" sz="1800" dirty="0"/>
                        <a:t>LDA #value</a:t>
                      </a:r>
                    </a:p>
                  </a:txBody>
                  <a:tcPr marL="79115" marR="79115" marT="39558" marB="39558" anchor="ctr"/>
                </a:tc>
                <a:tc>
                  <a:txBody>
                    <a:bodyPr/>
                    <a:lstStyle/>
                    <a:p>
                      <a:r>
                        <a:rPr lang="en-US" sz="1800"/>
                        <a:t>10101001</a:t>
                      </a:r>
                    </a:p>
                  </a:txBody>
                  <a:tcPr marL="79115" marR="79115" marT="39558" marB="39558" anchor="ctr"/>
                </a:tc>
                <a:tc>
                  <a:txBody>
                    <a:bodyPr/>
                    <a:lstStyle/>
                    <a:p>
                      <a:r>
                        <a:rPr lang="en-US" sz="18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800"/>
                        <a:t>LDA $address</a:t>
                      </a:r>
                    </a:p>
                  </a:txBody>
                  <a:tcPr marL="79115" marR="79115" marT="39558" marB="39558" anchor="ctr"/>
                </a:tc>
                <a:tc>
                  <a:txBody>
                    <a:bodyPr/>
                    <a:lstStyle/>
                    <a:p>
                      <a:r>
                        <a:rPr lang="en-US" sz="1800" dirty="0"/>
                        <a:t>10100101</a:t>
                      </a:r>
                    </a:p>
                  </a:txBody>
                  <a:tcPr marL="79115" marR="79115" marT="39558" marB="39558" anchor="ctr"/>
                </a:tc>
                <a:tc>
                  <a:txBody>
                    <a:bodyPr/>
                    <a:lstStyle/>
                    <a:p>
                      <a:r>
                        <a:rPr lang="en-US" sz="18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800" dirty="0"/>
                        <a:t>STA $address</a:t>
                      </a:r>
                    </a:p>
                  </a:txBody>
                  <a:tcPr anchor="ctr"/>
                </a:tc>
                <a:tc>
                  <a:txBody>
                    <a:bodyPr/>
                    <a:lstStyle/>
                    <a:p>
                      <a:r>
                        <a:rPr lang="en-US" sz="1800"/>
                        <a:t>10000101</a:t>
                      </a:r>
                    </a:p>
                  </a:txBody>
                  <a:tcPr anchor="ctr"/>
                </a:tc>
                <a:tc>
                  <a:txBody>
                    <a:bodyPr/>
                    <a:lstStyle/>
                    <a:p>
                      <a:r>
                        <a:rPr lang="en-US" sz="18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2233641293"/>
              </p:ext>
            </p:extLst>
          </p:nvPr>
        </p:nvGraphicFramePr>
        <p:xfrm>
          <a:off x="1018504" y="1690688"/>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
        <p:nvSpPr>
          <p:cNvPr id="4" name="TextBox 3">
            <a:extLst>
              <a:ext uri="{FF2B5EF4-FFF2-40B4-BE49-F238E27FC236}">
                <a16:creationId xmlns:a16="http://schemas.microsoft.com/office/drawing/2014/main" id="{09CB3A6F-D55E-02AF-BE44-1793304160A4}"/>
              </a:ext>
            </a:extLst>
          </p:cNvPr>
          <p:cNvSpPr txBox="1"/>
          <p:nvPr/>
        </p:nvSpPr>
        <p:spPr>
          <a:xfrm>
            <a:off x="1152097" y="4444582"/>
            <a:ext cx="4360059" cy="954107"/>
          </a:xfrm>
          <a:prstGeom prst="rect">
            <a:avLst/>
          </a:prstGeom>
          <a:noFill/>
        </p:spPr>
        <p:txBody>
          <a:bodyPr wrap="square">
            <a:spAutoFit/>
          </a:bodyPr>
          <a:lstStyle/>
          <a:p>
            <a:r>
              <a:rPr lang="en-US" sz="2800" b="1" dirty="0">
                <a:effectLst/>
                <a:latin typeface="Courier New" panose="02070309020205020404" pitchFamily="49" charset="0"/>
              </a:rPr>
              <a:t>BRK</a:t>
            </a:r>
          </a:p>
          <a:p>
            <a:r>
              <a:rPr lang="en-US" sz="2800" b="1" dirty="0">
                <a:effectLst/>
                <a:latin typeface="Courier New" panose="02070309020205020404" pitchFamily="49" charset="0"/>
              </a:rPr>
              <a:t>DATA 'Hello World!'</a:t>
            </a:r>
          </a:p>
        </p:txBody>
      </p:sp>
      <p:pic>
        <p:nvPicPr>
          <p:cNvPr id="6" name="Picture 5" descr="A screenshot of a computer&#10;&#10;AI-generated content may be incorrect.">
            <a:extLst>
              <a:ext uri="{FF2B5EF4-FFF2-40B4-BE49-F238E27FC236}">
                <a16:creationId xmlns:a16="http://schemas.microsoft.com/office/drawing/2014/main" id="{0D03C195-F31C-42CF-13A9-8F68A64358CE}"/>
              </a:ext>
            </a:extLst>
          </p:cNvPr>
          <p:cNvPicPr>
            <a:picLocks noChangeAspect="1"/>
          </p:cNvPicPr>
          <p:nvPr/>
        </p:nvPicPr>
        <p:blipFill>
          <a:blip r:embed="rId2"/>
          <a:stretch>
            <a:fillRect/>
          </a:stretch>
        </p:blipFill>
        <p:spPr>
          <a:xfrm>
            <a:off x="6096000" y="3749493"/>
            <a:ext cx="5219700" cy="2344287"/>
          </a:xfrm>
          <a:prstGeom prst="rect">
            <a:avLst/>
          </a:prstGeom>
          <a:ln w="38100">
            <a:solidFill>
              <a:schemeClr val="accent1"/>
            </a:solidFill>
          </a:ln>
        </p:spPr>
      </p:pic>
    </p:spTree>
    <p:extLst>
      <p:ext uri="{BB962C8B-B14F-4D97-AF65-F5344CB8AC3E}">
        <p14:creationId xmlns:p14="http://schemas.microsoft.com/office/powerpoint/2010/main" val="130861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27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364303" y="2767280"/>
            <a:ext cx="5949014" cy="1323439"/>
          </a:xfrm>
          <a:prstGeom prst="rect">
            <a:avLst/>
          </a:prstGeom>
          <a:noFill/>
        </p:spPr>
        <p:txBody>
          <a:bodyPr wrap="square">
            <a:spAutoFit/>
          </a:bodyPr>
          <a:lstStyle/>
          <a:p>
            <a:r>
              <a:rPr lang="en-US" sz="2000" b="1" dirty="0">
                <a:effectLst/>
                <a:latin typeface="Courier New" panose="02070309020205020404" pitchFamily="49" charset="0"/>
              </a:rPr>
              <a:t>LDA #27  ; Load 27 into accumulator</a:t>
            </a:r>
          </a:p>
          <a:p>
            <a:r>
              <a:rPr lang="en-US" sz="2000" b="1" dirty="0">
                <a:effectLst/>
                <a:latin typeface="Courier New" panose="02070309020205020404" pitchFamily="49" charset="0"/>
              </a:rPr>
              <a:t>ADC #15  ; Add 15 (result = 42)</a:t>
            </a:r>
          </a:p>
          <a:p>
            <a:r>
              <a:rPr lang="en-US" sz="2000" b="1" dirty="0">
                <a:effectLst/>
                <a:latin typeface="Courier New" panose="02070309020205020404" pitchFamily="49" charset="0"/>
              </a:rPr>
              <a:t>STA $00  ; Store result to memory[0] </a:t>
            </a:r>
          </a:p>
          <a:p>
            <a:r>
              <a:rPr lang="en-US" sz="2000" b="1" dirty="0">
                <a:effectLst/>
                <a:latin typeface="Courier New" panose="02070309020205020404" pitchFamily="49" charset="0"/>
              </a:rPr>
              <a:t>BRK</a:t>
            </a:r>
          </a:p>
        </p:txBody>
      </p:sp>
      <p:pic>
        <p:nvPicPr>
          <p:cNvPr id="7" name="Picture 6" descr="A screenshot of a computer&#10;&#10;AI-generated content may be incorrect.">
            <a:extLst>
              <a:ext uri="{FF2B5EF4-FFF2-40B4-BE49-F238E27FC236}">
                <a16:creationId xmlns:a16="http://schemas.microsoft.com/office/drawing/2014/main" id="{D46CB0F9-D8E7-7A28-2A4A-94F74710738F}"/>
              </a:ext>
            </a:extLst>
          </p:cNvPr>
          <p:cNvPicPr>
            <a:picLocks noChangeAspect="1"/>
          </p:cNvPicPr>
          <p:nvPr/>
        </p:nvPicPr>
        <p:blipFill>
          <a:blip r:embed="rId2"/>
          <a:stretch>
            <a:fillRect/>
          </a:stretch>
        </p:blipFill>
        <p:spPr>
          <a:xfrm>
            <a:off x="7839420" y="365125"/>
            <a:ext cx="3889966" cy="5810250"/>
          </a:xfrm>
          <a:prstGeom prst="rect">
            <a:avLst/>
          </a:prstGeom>
          <a:ln w="38100">
            <a:solidFill>
              <a:schemeClr val="accent1"/>
            </a:solidFill>
          </a:ln>
        </p:spPr>
      </p:pic>
    </p:spTree>
    <p:extLst>
      <p:ext uri="{BB962C8B-B14F-4D97-AF65-F5344CB8AC3E}">
        <p14:creationId xmlns:p14="http://schemas.microsoft.com/office/powerpoint/2010/main" val="3081666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a:xfrm>
            <a:off x="5673032" y="365125"/>
            <a:ext cx="5680768" cy="1325563"/>
          </a:xfrm>
        </p:spPr>
        <p:txBody>
          <a:bodyPr/>
          <a:lstStyle/>
          <a:p>
            <a:pPr algn="r"/>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5903235" y="1953874"/>
            <a:ext cx="5450565" cy="3170099"/>
          </a:xfrm>
          <a:prstGeom prst="rect">
            <a:avLst/>
          </a:prstGeom>
          <a:noFill/>
        </p:spPr>
        <p:txBody>
          <a:bodyPr wrap="square">
            <a:spAutoFit/>
          </a:bodyPr>
          <a:lstStyle/>
          <a:p>
            <a:r>
              <a:rPr lang="en-US" sz="2000" b="1" dirty="0">
                <a:latin typeface="Courier New" panose="02070309020205020404" pitchFamily="49" charset="0"/>
              </a:rPr>
              <a:t>LDA #'H'       ; Load 'H' into ACC</a:t>
            </a:r>
          </a:p>
          <a:p>
            <a:r>
              <a:rPr lang="en-US" sz="2000" b="1" dirty="0">
                <a:latin typeface="Courier New" panose="02070309020205020404" pitchFamily="49" charset="0"/>
              </a:rPr>
              <a:t>STA $00</a:t>
            </a:r>
          </a:p>
          <a:p>
            <a:r>
              <a:rPr lang="en-US" sz="2000" b="1" dirty="0">
                <a:latin typeface="Courier New" panose="02070309020205020404" pitchFamily="49" charset="0"/>
              </a:rPr>
              <a:t>LDA #'e'       ; Load 'e' into ACC</a:t>
            </a:r>
          </a:p>
          <a:p>
            <a:r>
              <a:rPr lang="en-US" sz="2000" b="1" dirty="0">
                <a:latin typeface="Courier New" panose="02070309020205020404" pitchFamily="49" charset="0"/>
              </a:rPr>
              <a:t>STA $01</a:t>
            </a:r>
          </a:p>
          <a:p>
            <a:r>
              <a:rPr lang="en-US" sz="2000" b="1" dirty="0">
                <a:latin typeface="Courier New" panose="02070309020205020404" pitchFamily="49" charset="0"/>
              </a:rPr>
              <a:t>LDA #'l'       ; Load 'l' into ACC</a:t>
            </a:r>
          </a:p>
          <a:p>
            <a:r>
              <a:rPr lang="en-US" sz="2000" b="1" dirty="0">
                <a:latin typeface="Courier New" panose="02070309020205020404" pitchFamily="49" charset="0"/>
              </a:rPr>
              <a:t>STA $02</a:t>
            </a:r>
          </a:p>
          <a:p>
            <a:r>
              <a:rPr lang="en-US" sz="2000" b="1" dirty="0">
                <a:latin typeface="Courier New" panose="02070309020205020404" pitchFamily="49" charset="0"/>
              </a:rPr>
              <a:t>STA $03        ; Store 'l' again</a:t>
            </a:r>
          </a:p>
          <a:p>
            <a:r>
              <a:rPr lang="en-US" sz="2000" b="1" dirty="0">
                <a:latin typeface="Courier New" panose="02070309020205020404" pitchFamily="49" charset="0"/>
              </a:rPr>
              <a:t>LDA #'o'       ; Load 'o' into ACC</a:t>
            </a:r>
          </a:p>
          <a:p>
            <a:r>
              <a:rPr lang="en-US" sz="2000" b="1" dirty="0">
                <a:latin typeface="Courier New" panose="02070309020205020404" pitchFamily="49" charset="0"/>
              </a:rPr>
              <a:t>STA $04</a:t>
            </a:r>
          </a:p>
          <a:p>
            <a:r>
              <a:rPr lang="en-US" sz="2000" b="1" dirty="0">
                <a:latin typeface="Courier New" panose="02070309020205020404" pitchFamily="49" charset="0"/>
              </a:rPr>
              <a:t>BRK</a:t>
            </a:r>
          </a:p>
        </p:txBody>
      </p:sp>
      <p:pic>
        <p:nvPicPr>
          <p:cNvPr id="3" name="Picture 2" descr="A screenshot of a computer&#10;&#10;AI-generated content may be incorrect.">
            <a:extLst>
              <a:ext uri="{FF2B5EF4-FFF2-40B4-BE49-F238E27FC236}">
                <a16:creationId xmlns:a16="http://schemas.microsoft.com/office/drawing/2014/main" id="{8E110571-3C69-B57C-19C8-D95D6FCC3514}"/>
              </a:ext>
            </a:extLst>
          </p:cNvPr>
          <p:cNvPicPr>
            <a:picLocks noChangeAspect="1"/>
          </p:cNvPicPr>
          <p:nvPr/>
        </p:nvPicPr>
        <p:blipFill>
          <a:blip r:embed="rId3"/>
          <a:stretch>
            <a:fillRect/>
          </a:stretch>
        </p:blipFill>
        <p:spPr>
          <a:xfrm>
            <a:off x="499738" y="603837"/>
            <a:ext cx="4492912" cy="5213868"/>
          </a:xfrm>
          <a:prstGeom prst="rect">
            <a:avLst/>
          </a:prstGeom>
        </p:spPr>
      </p:pic>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08637B6C-C819-EE57-33F8-5D1ED800BF05}"/>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2282BF40-DAFA-CDDA-9426-914EC6945F3A}"/>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A216-ED4D-FD30-2E03-27DF925C7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B08-27DF-30FE-ACF4-ABBE535DCA51}"/>
              </a:ext>
            </a:extLst>
          </p:cNvPr>
          <p:cNvSpPr>
            <a:spLocks noGrp="1"/>
          </p:cNvSpPr>
          <p:nvPr>
            <p:ph type="title"/>
          </p:nvPr>
        </p:nvSpPr>
        <p:spPr>
          <a:xfrm>
            <a:off x="838200" y="365125"/>
            <a:ext cx="2761034" cy="1325563"/>
          </a:xfrm>
        </p:spPr>
        <p:txBody>
          <a:bodyPr/>
          <a:lstStyle/>
          <a:p>
            <a:r>
              <a:rPr lang="en-US" dirty="0"/>
              <a:t>Uppercase a String</a:t>
            </a:r>
          </a:p>
        </p:txBody>
      </p:sp>
      <p:pic>
        <p:nvPicPr>
          <p:cNvPr id="5" name="Picture 4" descr="A screenshot of a computer&#10;&#10;AI-generated content may be incorrect.">
            <a:extLst>
              <a:ext uri="{FF2B5EF4-FFF2-40B4-BE49-F238E27FC236}">
                <a16:creationId xmlns:a16="http://schemas.microsoft.com/office/drawing/2014/main" id="{D184522F-E80C-DDE2-2795-07B8ACFA16AA}"/>
              </a:ext>
            </a:extLst>
          </p:cNvPr>
          <p:cNvPicPr>
            <a:picLocks noChangeAspect="1"/>
          </p:cNvPicPr>
          <p:nvPr/>
        </p:nvPicPr>
        <p:blipFill>
          <a:blip r:embed="rId2"/>
          <a:stretch>
            <a:fillRect/>
          </a:stretch>
        </p:blipFill>
        <p:spPr>
          <a:xfrm>
            <a:off x="3941272" y="729690"/>
            <a:ext cx="7772400" cy="5398620"/>
          </a:xfrm>
          <a:prstGeom prst="rect">
            <a:avLst/>
          </a:prstGeom>
          <a:ln w="38100">
            <a:solidFill>
              <a:schemeClr val="tx1"/>
            </a:solidFill>
          </a:ln>
        </p:spPr>
      </p:pic>
      <p:sp>
        <p:nvSpPr>
          <p:cNvPr id="3" name="TextBox 2">
            <a:extLst>
              <a:ext uri="{FF2B5EF4-FFF2-40B4-BE49-F238E27FC236}">
                <a16:creationId xmlns:a16="http://schemas.microsoft.com/office/drawing/2014/main" id="{08926651-5C36-03A8-97A1-C857B10C326D}"/>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2734094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5041379" y="1859339"/>
            <a:ext cx="7309646"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
        <p:nvSpPr>
          <p:cNvPr id="5" name="TextBox 4">
            <a:extLst>
              <a:ext uri="{FF2B5EF4-FFF2-40B4-BE49-F238E27FC236}">
                <a16:creationId xmlns:a16="http://schemas.microsoft.com/office/drawing/2014/main" id="{93E507EF-D7B9-953F-2CAF-F17EE10CE7DB}"/>
              </a:ext>
            </a:extLst>
          </p:cNvPr>
          <p:cNvSpPr txBox="1"/>
          <p:nvPr/>
        </p:nvSpPr>
        <p:spPr>
          <a:xfrm>
            <a:off x="1139687" y="2838126"/>
            <a:ext cx="3220278"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&gt;&gt;&gt; "</a:t>
            </a:r>
            <a:r>
              <a:rPr lang="en-US" b="1" dirty="0" err="1">
                <a:latin typeface="Courier New" panose="02070309020205020404" pitchFamily="49" charset="0"/>
                <a:cs typeface="Courier New" panose="02070309020205020404" pitchFamily="49" charset="0"/>
              </a:rPr>
              <a:t>Hello".upper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'HELLO'</a:t>
            </a:r>
          </a:p>
          <a:p>
            <a:r>
              <a:rPr lang="en-US" b="1" dirty="0">
                <a:latin typeface="Courier New" panose="02070309020205020404" pitchFamily="49" charset="0"/>
                <a:cs typeface="Courier New" panose="02070309020205020404" pitchFamily="49" charset="0"/>
              </a:rPr>
              <a:t>&gt;&gt;&gt;</a:t>
            </a:r>
          </a:p>
        </p:txBody>
      </p:sp>
    </p:spTree>
    <p:extLst>
      <p:ext uri="{BB962C8B-B14F-4D97-AF65-F5344CB8AC3E}">
        <p14:creationId xmlns:p14="http://schemas.microsoft.com/office/powerpoint/2010/main" val="11565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 array version)</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mem[6]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a:xfrm>
            <a:off x="838200" y="365126"/>
            <a:ext cx="10515600" cy="862040"/>
          </a:xfrm>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412391"/>
            <a:ext cx="5528156" cy="4524315"/>
          </a:xfrm>
          <a:prstGeom prst="rect">
            <a:avLst/>
          </a:prstGeom>
          <a:noFill/>
        </p:spPr>
        <p:txBody>
          <a:bodyPr wrap="square">
            <a:spAutoFit/>
          </a:bodyPr>
          <a:lstStyle/>
          <a:p>
            <a:r>
              <a:rPr lang="en-US" b="1" dirty="0">
                <a:effectLst/>
                <a:latin typeface="Courier New" panose="02070309020205020404" pitchFamily="49" charset="0"/>
              </a:rPr>
              <a:t>CLX          ; for(</a:t>
            </a:r>
            <a:r>
              <a:rPr lang="en-US" b="1" dirty="0">
                <a:solidFill>
                  <a:srgbClr val="0070C0"/>
                </a:solidFill>
                <a:latin typeface="Courier New" panose="02070309020205020404" pitchFamily="49" charset="0"/>
              </a:rPr>
              <a:t>X=0;</a:t>
            </a:r>
            <a:r>
              <a:rPr lang="en-US" b="1" dirty="0">
                <a:latin typeface="Courier New" panose="02070309020205020404" pitchFamily="49" charset="0"/>
              </a:rPr>
              <a:t>mem[X];X++)</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 ACC = mem[$00 + 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r>
              <a:rPr lang="en-US" b="1" dirty="0">
                <a:latin typeface="Courier New" panose="02070309020205020404" pitchFamily="49" charset="0"/>
              </a:rPr>
              <a:t>; for(X=0;</a:t>
            </a:r>
            <a:r>
              <a:rPr lang="en-US" b="1" dirty="0">
                <a:solidFill>
                  <a:srgbClr val="0070C0"/>
                </a:solidFill>
                <a:latin typeface="Courier New" panose="02070309020205020404" pitchFamily="49" charset="0"/>
              </a:rPr>
              <a:t>mem[X];</a:t>
            </a:r>
            <a:r>
              <a:rPr lang="en-US" b="1" dirty="0">
                <a:latin typeface="Courier New" panose="02070309020205020404" pitchFamily="49" charset="0"/>
              </a:rPr>
              <a:t>X++)</a:t>
            </a:r>
          </a:p>
          <a:p>
            <a:r>
              <a:rPr lang="en-US" b="1" dirty="0">
                <a:effectLst/>
                <a:latin typeface="Courier New" panose="02070309020205020404" pitchFamily="49" charset="0"/>
              </a:rPr>
              <a:t>             </a:t>
            </a:r>
            <a:r>
              <a:rPr lang="en-US" b="1" dirty="0">
                <a:latin typeface="Courier New" panose="02070309020205020404" pitchFamily="49" charset="0"/>
              </a:rPr>
              <a:t>; Branch if Z flag is set</a:t>
            </a:r>
            <a:r>
              <a:rPr lang="en-US" b="1" dirty="0">
                <a:effectLst/>
                <a:latin typeface="Courier New" panose="02070309020205020404" pitchFamily="49" charset="0"/>
              </a:rPr>
              <a:t>  </a:t>
            </a:r>
          </a:p>
          <a:p>
            <a:r>
              <a:rPr lang="en-US" b="1" dirty="0">
                <a:effectLst/>
                <a:latin typeface="Courier New" panose="02070309020205020404" pitchFamily="49" charset="0"/>
              </a:rPr>
              <a:t>CMP #'a'     ; In ASCII 'A' &lt;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r>
              <a:rPr lang="en-US" b="1" dirty="0">
                <a:solidFill>
                  <a:srgbClr val="FF0000"/>
                </a:solidFill>
                <a:effectLst/>
                <a:latin typeface="Courier New" panose="02070309020205020404" pitchFamily="49" charset="0"/>
              </a:rPr>
              <a:t>     </a:t>
            </a:r>
            <a:r>
              <a:rPr lang="en-US" b="1" dirty="0">
                <a:effectLst/>
                <a:latin typeface="Courier New" panose="02070309020205020404" pitchFamily="49" charset="0"/>
              </a:rPr>
              <a:t>; </a:t>
            </a:r>
            <a:r>
              <a:rPr lang="en-US" b="1" dirty="0">
                <a:solidFill>
                  <a:srgbClr val="FF0000"/>
                </a:solidFill>
                <a:effectLst/>
                <a:latin typeface="Courier New" panose="02070309020205020404" pitchFamily="49" charset="0"/>
              </a:rPr>
              <a:t>continue</a:t>
            </a:r>
            <a:r>
              <a:rPr lang="en-US" b="1" dirty="0">
                <a:effectLst/>
                <a:latin typeface="Courier New" panose="02070309020205020404" pitchFamily="49" charset="0"/>
              </a:rPr>
              <a:t> to X++</a:t>
            </a:r>
          </a:p>
          <a:p>
            <a:r>
              <a:rPr lang="en-US" b="1" dirty="0">
                <a:effectLst/>
                <a:latin typeface="Courier New" panose="02070309020205020404" pitchFamily="49" charset="0"/>
              </a:rPr>
              <a:t>SBC #0x20    ; ACC = ACC – 0x20</a:t>
            </a:r>
          </a:p>
          <a:p>
            <a:r>
              <a:rPr lang="en-US" b="1" dirty="0">
                <a:effectLst/>
                <a:latin typeface="Courier New" panose="02070309020205020404" pitchFamily="49" charset="0"/>
              </a:rPr>
              <a:t>STA $00,X    ; mem[$00 + X] = ACC</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 for(X</a:t>
            </a:r>
            <a:r>
              <a:rPr lang="en-US" b="1" dirty="0">
                <a:latin typeface="Courier New" panose="02070309020205020404" pitchFamily="49" charset="0"/>
              </a:rPr>
              <a:t>=0;mem[X];</a:t>
            </a:r>
            <a:r>
              <a:rPr lang="en-US" b="1" dirty="0">
                <a:solidFill>
                  <a:srgbClr val="0070C0"/>
                </a:solidFill>
                <a:latin typeface="Courier New" panose="02070309020205020404" pitchFamily="49" charset="0"/>
              </a:rPr>
              <a:t>X++</a:t>
            </a:r>
            <a:r>
              <a:rPr lang="en-US" b="1" dirty="0">
                <a:latin typeface="Courier New" panose="02070309020205020404" pitchFamily="49" charset="0"/>
              </a:rPr>
              <a:t>)</a:t>
            </a:r>
            <a:r>
              <a:rPr lang="en-US" b="1" dirty="0">
                <a:solidFill>
                  <a:srgbClr val="0070C0"/>
                </a:solidFill>
                <a:effectLst/>
                <a:latin typeface="Courier New" panose="02070309020205020404" pitchFamily="49" charset="0"/>
              </a:rPr>
              <a:t>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a:t>
            </a:r>
          </a:p>
          <a:p>
            <a:r>
              <a:rPr lang="en-US" b="1" dirty="0">
                <a:effectLst/>
                <a:latin typeface="Courier New" panose="02070309020205020404" pitchFamily="49" charset="0"/>
              </a:rPr>
              <a:t>         </a:t>
            </a:r>
          </a:p>
          <a:p>
            <a:r>
              <a:rPr lang="en-US" b="1" dirty="0">
                <a:effectLst/>
                <a:latin typeface="Courier New" panose="02070309020205020404" pitchFamily="49" charset="0"/>
              </a:rPr>
              <a:t>DATA 'Hello'</a:t>
            </a:r>
          </a:p>
        </p:txBody>
      </p:sp>
      <p:pic>
        <p:nvPicPr>
          <p:cNvPr id="6" name="Picture 5" descr="A screenshot of a computer program&#10;&#10;AI-generated content may be incorrect.">
            <a:extLst>
              <a:ext uri="{FF2B5EF4-FFF2-40B4-BE49-F238E27FC236}">
                <a16:creationId xmlns:a16="http://schemas.microsoft.com/office/drawing/2014/main" id="{812CCECF-A02C-1E00-1A9D-CD4D169C6D3B}"/>
              </a:ext>
            </a:extLst>
          </p:cNvPr>
          <p:cNvPicPr>
            <a:picLocks noChangeAspect="1"/>
          </p:cNvPicPr>
          <p:nvPr/>
        </p:nvPicPr>
        <p:blipFill>
          <a:blip r:embed="rId2"/>
          <a:srcRect l="64185" t="45190" r="15289"/>
          <a:stretch/>
        </p:blipFill>
        <p:spPr>
          <a:xfrm>
            <a:off x="6898684" y="1547896"/>
            <a:ext cx="2141968" cy="3944042"/>
          </a:xfrm>
          <a:prstGeom prst="rect">
            <a:avLst/>
          </a:prstGeom>
          <a:ln w="38100">
            <a:solidFill>
              <a:schemeClr val="accent1"/>
            </a:solidFill>
          </a:ln>
        </p:spPr>
      </p:pic>
      <p:pic>
        <p:nvPicPr>
          <p:cNvPr id="7" name="Picture 6" descr="A screenshot of a computer&#10;&#10;AI-generated content may be incorrect.">
            <a:extLst>
              <a:ext uri="{FF2B5EF4-FFF2-40B4-BE49-F238E27FC236}">
                <a16:creationId xmlns:a16="http://schemas.microsoft.com/office/drawing/2014/main" id="{FD8468E1-373C-43CA-311C-A4C92359BA36}"/>
              </a:ext>
            </a:extLst>
          </p:cNvPr>
          <p:cNvPicPr>
            <a:picLocks noChangeAspect="1"/>
          </p:cNvPicPr>
          <p:nvPr/>
        </p:nvPicPr>
        <p:blipFill>
          <a:blip r:embed="rId3"/>
          <a:srcRect l="64185" t="45225" r="15289"/>
          <a:stretch/>
        </p:blipFill>
        <p:spPr>
          <a:xfrm>
            <a:off x="9525041" y="1550493"/>
            <a:ext cx="2141969" cy="3970318"/>
          </a:xfrm>
          <a:prstGeom prst="rect">
            <a:avLst/>
          </a:prstGeom>
          <a:ln w="38100">
            <a:solidFill>
              <a:schemeClr val="tx1"/>
            </a:solidFill>
          </a:ln>
        </p:spPr>
      </p:pic>
    </p:spTree>
    <p:extLst>
      <p:ext uri="{BB962C8B-B14F-4D97-AF65-F5344CB8AC3E}">
        <p14:creationId xmlns:p14="http://schemas.microsoft.com/office/powerpoint/2010/main" val="104120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3DCF30-E2DB-9117-F729-AC39358E5E5C}"/>
            </a:ext>
          </a:extLst>
        </p:cNvPr>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C96435A2-46D7-98D7-AEB6-B97FCEA6536C}"/>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B88E0636-5E3A-EE00-902B-673F1F84ABB1}"/>
              </a:ext>
            </a:extLst>
          </p:cNvPr>
          <p:cNvSpPr>
            <a:spLocks noGrp="1"/>
          </p:cNvSpPr>
          <p:nvPr>
            <p:ph type="ctrTitle"/>
          </p:nvPr>
        </p:nvSpPr>
        <p:spPr>
          <a:xfrm>
            <a:off x="477980" y="1122363"/>
            <a:ext cx="3974277" cy="1208141"/>
          </a:xfrm>
        </p:spPr>
        <p:txBody>
          <a:bodyPr anchor="b">
            <a:normAutofit/>
          </a:bodyPr>
          <a:lstStyle/>
          <a:p>
            <a:pPr algn="l"/>
            <a:r>
              <a:rPr lang="en-US" sz="4000" dirty="0">
                <a:solidFill>
                  <a:schemeClr val="bg1"/>
                </a:solidFill>
              </a:rPr>
              <a:t>CLX is not really a 6502 instruction</a:t>
            </a:r>
          </a:p>
        </p:txBody>
      </p:sp>
      <p:sp>
        <p:nvSpPr>
          <p:cNvPr id="3" name="Subtitle 2">
            <a:extLst>
              <a:ext uri="{FF2B5EF4-FFF2-40B4-BE49-F238E27FC236}">
                <a16:creationId xmlns:a16="http://schemas.microsoft.com/office/drawing/2014/main" id="{43BA48BB-16C9-838E-CA4B-9B1A7A2B41C8}"/>
              </a:ext>
            </a:extLst>
          </p:cNvPr>
          <p:cNvSpPr>
            <a:spLocks noGrp="1"/>
          </p:cNvSpPr>
          <p:nvPr>
            <p:ph type="subTitle" idx="1"/>
          </p:nvPr>
        </p:nvSpPr>
        <p:spPr>
          <a:xfrm>
            <a:off x="477981" y="2536372"/>
            <a:ext cx="4877790" cy="3014208"/>
          </a:xfrm>
        </p:spPr>
        <p:txBody>
          <a:bodyPr>
            <a:normAutofit fontScale="85000" lnSpcReduction="10000"/>
          </a:bodyPr>
          <a:lstStyle/>
          <a:p>
            <a:pPr algn="l"/>
            <a:r>
              <a:rPr lang="en-US" sz="2000" dirty="0">
                <a:solidFill>
                  <a:schemeClr val="bg1"/>
                </a:solidFill>
              </a:rPr>
              <a:t>The clear instructions (CLX, CLY) are 8-bit emulator-only instructions that use unused 6502 opcodes (0xE2, 0xC2). </a:t>
            </a:r>
          </a:p>
          <a:p>
            <a:pPr algn="l"/>
            <a:r>
              <a:rPr lang="en-US" sz="2000" dirty="0">
                <a:solidFill>
                  <a:schemeClr val="bg1"/>
                </a:solidFill>
              </a:rPr>
              <a:t>I wanted to hold off introducing (16-bit) immediate instructions for the simplest examples.</a:t>
            </a:r>
          </a:p>
          <a:p>
            <a:pPr algn="l"/>
            <a:r>
              <a:rPr lang="en-US" sz="2000" dirty="0">
                <a:solidFill>
                  <a:schemeClr val="bg1"/>
                </a:solidFill>
              </a:rPr>
              <a:t>In a real hardware 6502, you would use the 16-bit LDX #0 and LDY #0 instructions to clear the registers.</a:t>
            </a:r>
          </a:p>
          <a:p>
            <a:pPr algn="l"/>
            <a:endParaRPr lang="en-US" sz="2000" dirty="0">
              <a:solidFill>
                <a:schemeClr val="bg1"/>
              </a:solidFill>
            </a:endParaRPr>
          </a:p>
          <a:p>
            <a:pPr algn="l"/>
            <a:r>
              <a:rPr lang="en-US" sz="2000" dirty="0">
                <a:solidFill>
                  <a:schemeClr val="bg1"/>
                </a:solidFill>
              </a:rPr>
              <a:t>AI: Why didn't the 6502 include CLX and CLY instructions?</a:t>
            </a:r>
          </a:p>
        </p:txBody>
      </p:sp>
    </p:spTree>
    <p:extLst>
      <p:ext uri="{BB962C8B-B14F-4D97-AF65-F5344CB8AC3E}">
        <p14:creationId xmlns:p14="http://schemas.microsoft.com/office/powerpoint/2010/main" val="1679770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Explored the CDC6504 architecture, instruction set, assembly and </a:t>
            </a:r>
            <a:r>
              <a:rPr lang="en-US"/>
              <a:t>machine languages</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4710</TotalTime>
  <Words>5416</Words>
  <Application>Microsoft Macintosh PowerPoint</Application>
  <PresentationFormat>Widescreen</PresentationFormat>
  <Paragraphs>1567</Paragraphs>
  <Slides>74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27 + 15 and Store</vt:lpstr>
      <vt:lpstr>Print Hello</vt:lpstr>
      <vt:lpstr>Uppercase a String</vt:lpstr>
      <vt:lpstr>Uppercase a String</vt:lpstr>
      <vt:lpstr>Uppercase a String (Python)</vt:lpstr>
      <vt:lpstr>Uppercase a String (C – array version)</vt:lpstr>
      <vt:lpstr>Uppercase a String (walkthrough)</vt:lpstr>
      <vt:lpstr>CLX is not really a 6502 instruction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270</cp:revision>
  <dcterms:created xsi:type="dcterms:W3CDTF">2023-02-08T12:14:18Z</dcterms:created>
  <dcterms:modified xsi:type="dcterms:W3CDTF">2026-01-07T08:42:23Z</dcterms:modified>
</cp:coreProperties>
</file>